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92" r:id="rId5"/>
    <p:sldId id="276" r:id="rId6"/>
    <p:sldId id="281" r:id="rId7"/>
    <p:sldId id="288" r:id="rId8"/>
    <p:sldId id="295" r:id="rId9"/>
    <p:sldId id="299" r:id="rId10"/>
    <p:sldId id="300" r:id="rId11"/>
    <p:sldId id="294" r:id="rId12"/>
    <p:sldId id="279" r:id="rId13"/>
    <p:sldId id="277" r:id="rId14"/>
    <p:sldId id="298" r:id="rId15"/>
    <p:sldId id="296" r:id="rId16"/>
    <p:sldId id="297"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showGuides="1">
      <p:cViewPr>
        <p:scale>
          <a:sx n="66" d="100"/>
          <a:sy n="66" d="100"/>
        </p:scale>
        <p:origin x="234" y="19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762"/>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dLblPos val="inEnd"/>
          <c:showLegendKey val="0"/>
          <c:showVal val="1"/>
          <c:showCatName val="0"/>
          <c:showSerName val="0"/>
          <c:showPercent val="0"/>
          <c:showBubbleSize val="0"/>
        </c:dLbls>
        <c:gapWidth val="41"/>
        <c:axId val="1464197968"/>
        <c:axId val="1035603072"/>
      </c:barChart>
      <c:catAx>
        <c:axId val="1464197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1"/>
        <c:axPos val="l"/>
        <c:numFmt formatCode="General" sourceLinked="1"/>
        <c:majorTickMark val="none"/>
        <c:minorTickMark val="none"/>
        <c:tickLblPos val="nextTo"/>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[Historic_Nashville_City_Cemetery_Interments__1846-1979.xlsx]Sheet6!PivotTable16</c:name>
    <c:fmtId val="5"/>
  </c:pivotSource>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a:t>Count of Burial per sex per Race</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45522608911984"/>
          <c:y val="0.12709555948300691"/>
          <c:w val="0.76436281164651576"/>
          <c:h val="0.68951051887744796"/>
        </c:manualLayout>
      </c:layout>
      <c:barChart>
        <c:barDir val="col"/>
        <c:grouping val="clustered"/>
        <c:varyColors val="0"/>
        <c:dLbls>
          <c:dLblPos val="inEnd"/>
          <c:showLegendKey val="0"/>
          <c:showVal val="1"/>
          <c:showCatName val="0"/>
          <c:showSerName val="0"/>
          <c:showPercent val="0"/>
          <c:showBubbleSize val="0"/>
        </c:dLbls>
        <c:gapWidth val="41"/>
        <c:axId val="1464197968"/>
        <c:axId val="1035603072"/>
      </c:barChart>
      <c:catAx>
        <c:axId val="1464197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035603072"/>
        <c:crosses val="autoZero"/>
        <c:auto val="1"/>
        <c:lblAlgn val="ctr"/>
        <c:lblOffset val="100"/>
        <c:noMultiLvlLbl val="0"/>
      </c:catAx>
      <c:valAx>
        <c:axId val="1035603072"/>
        <c:scaling>
          <c:orientation val="minMax"/>
        </c:scaling>
        <c:delete val="1"/>
        <c:axPos val="l"/>
        <c:numFmt formatCode="General" sourceLinked="1"/>
        <c:majorTickMark val="none"/>
        <c:minorTickMark val="none"/>
        <c:tickLblPos val="nextTo"/>
        <c:crossAx val="1464197968"/>
        <c:crosses val="autoZero"/>
        <c:crossBetween val="between"/>
      </c:valAx>
      <c:spPr>
        <a:noFill/>
        <a:ln>
          <a:noFill/>
        </a:ln>
        <a:effectLst/>
      </c:spPr>
    </c:plotArea>
    <c:legend>
      <c:legendPos val="r"/>
      <c:layout>
        <c:manualLayout>
          <c:xMode val="edge"/>
          <c:yMode val="edge"/>
          <c:x val="0.90219465234361773"/>
          <c:y val="0.88686035003538"/>
          <c:w val="8.2586758689200165E-2"/>
          <c:h val="4.88125926170637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0.99334</cdr:y>
    </cdr:to>
    <cdr:pic>
      <cdr:nvPicPr>
        <cdr:cNvPr id="9" name="Picture 8" descr="A graph showing a graph of a broken triangle">
          <a:extLst xmlns:a="http://schemas.openxmlformats.org/drawingml/2006/main">
            <a:ext uri="{FF2B5EF4-FFF2-40B4-BE49-F238E27FC236}">
              <a16:creationId xmlns:a16="http://schemas.microsoft.com/office/drawing/2014/main" id="{C06FF58B-08C3-0DEA-3D94-6F033067FB8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721869" cy="681229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0.99467</cdr:y>
    </cdr:to>
    <cdr:pic>
      <cdr:nvPicPr>
        <cdr:cNvPr id="5" name="Picture 4" descr="A red and blue map&#10;&#10;Description automatically generated">
          <a:extLst xmlns:a="http://schemas.openxmlformats.org/drawingml/2006/main">
            <a:ext uri="{FF2B5EF4-FFF2-40B4-BE49-F238E27FC236}">
              <a16:creationId xmlns:a16="http://schemas.microsoft.com/office/drawing/2014/main" id="{DE45D06C-45DC-66D3-6A29-04C19BF07FC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721869" cy="6821438"/>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pPr/>
              <a:t>2/26/2024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pPr/>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pPr/>
              <a:t>2/26/2024</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pPr/>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10</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11</a:t>
            </a:fld>
            <a:endParaRPr lang="en-US" altLang="zh-CN" noProof="0" dirty="0"/>
          </a:p>
        </p:txBody>
      </p:sp>
    </p:spTree>
    <p:extLst>
      <p:ext uri="{BB962C8B-B14F-4D97-AF65-F5344CB8AC3E}">
        <p14:creationId xmlns:p14="http://schemas.microsoft.com/office/powerpoint/2010/main" val="354573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12</a:t>
            </a:fld>
            <a:endParaRPr lang="en-US" altLang="zh-CN" noProof="0" dirty="0"/>
          </a:p>
        </p:txBody>
      </p:sp>
    </p:spTree>
    <p:extLst>
      <p:ext uri="{BB962C8B-B14F-4D97-AF65-F5344CB8AC3E}">
        <p14:creationId xmlns:p14="http://schemas.microsoft.com/office/powerpoint/2010/main" val="890986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13</a:t>
            </a:fld>
            <a:endParaRPr lang="en-US" altLang="zh-CN" noProof="0" dirty="0"/>
          </a:p>
        </p:txBody>
      </p:sp>
    </p:spTree>
    <p:extLst>
      <p:ext uri="{BB962C8B-B14F-4D97-AF65-F5344CB8AC3E}">
        <p14:creationId xmlns:p14="http://schemas.microsoft.com/office/powerpoint/2010/main" val="100769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14</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2</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3</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4</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5</a:t>
            </a:fld>
            <a:endParaRPr lang="en-US" altLang="zh-CN" dirty="0"/>
          </a:p>
        </p:txBody>
      </p:sp>
    </p:spTree>
    <p:extLst>
      <p:ext uri="{BB962C8B-B14F-4D97-AF65-F5344CB8AC3E}">
        <p14:creationId xmlns:p14="http://schemas.microsoft.com/office/powerpoint/2010/main" val="339132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6</a:t>
            </a:fld>
            <a:endParaRPr lang="en-US" altLang="zh-CN" dirty="0"/>
          </a:p>
        </p:txBody>
      </p:sp>
    </p:spTree>
    <p:extLst>
      <p:ext uri="{BB962C8B-B14F-4D97-AF65-F5344CB8AC3E}">
        <p14:creationId xmlns:p14="http://schemas.microsoft.com/office/powerpoint/2010/main" val="63981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7</a:t>
            </a:fld>
            <a:endParaRPr lang="en-US" altLang="zh-CN" dirty="0"/>
          </a:p>
        </p:txBody>
      </p:sp>
    </p:spTree>
    <p:extLst>
      <p:ext uri="{BB962C8B-B14F-4D97-AF65-F5344CB8AC3E}">
        <p14:creationId xmlns:p14="http://schemas.microsoft.com/office/powerpoint/2010/main" val="24764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8</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sv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3"/>
          </a:fgClr>
          <a:bgClr>
            <a:schemeClr val="bg1"/>
          </a:bgClr>
        </a:pattFill>
        <a:effectLst/>
      </p:bgPr>
    </p:bg>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4700464" y="57131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298607" y="0"/>
            <a:ext cx="6443950" cy="2057441"/>
          </a:xfrm>
        </p:spPr>
        <p:txBody>
          <a:bodyPr/>
          <a:lstStyle/>
          <a:p>
            <a:r>
              <a:rPr lang="en-US" sz="3200" i="1" dirty="0">
                <a:effectLst/>
                <a:latin typeface="Georgia" panose="02040502050405020303" pitchFamily="18" charset="0"/>
                <a:ea typeface="Georgia" panose="02040502050405020303" pitchFamily="18" charset="0"/>
                <a:cs typeface="Georgia" panose="02040502050405020303" pitchFamily="18" charset="0"/>
              </a:rPr>
              <a:t> The State of  </a:t>
            </a:r>
            <a:r>
              <a:rPr lang="en-US" sz="3600" i="1" dirty="0">
                <a:effectLst/>
                <a:latin typeface="Georgia" panose="02040502050405020303" pitchFamily="18" charset="0"/>
                <a:ea typeface="Georgia" panose="02040502050405020303" pitchFamily="18" charset="0"/>
                <a:cs typeface="Georgia" panose="02040502050405020303" pitchFamily="18" charset="0"/>
              </a:rPr>
              <a:t>Virginia</a:t>
            </a:r>
            <a:r>
              <a:rPr lang="en-US" sz="3200" i="1" dirty="0">
                <a:effectLst/>
                <a:latin typeface="Georgia" panose="02040502050405020303" pitchFamily="18" charset="0"/>
                <a:ea typeface="Georgia" panose="02040502050405020303" pitchFamily="18" charset="0"/>
                <a:cs typeface="Georgia" panose="02040502050405020303" pitchFamily="18" charset="0"/>
              </a:rPr>
              <a:t>  Car </a:t>
            </a:r>
            <a:r>
              <a:rPr lang="en-US" sz="3200" i="1" dirty="0">
                <a:latin typeface="Georgia" panose="02040502050405020303" pitchFamily="18" charset="0"/>
                <a:ea typeface="Georgia" panose="02040502050405020303" pitchFamily="18" charset="0"/>
                <a:cs typeface="Georgia" panose="02040502050405020303" pitchFamily="18" charset="0"/>
              </a:rPr>
              <a:t>C</a:t>
            </a:r>
            <a:r>
              <a:rPr lang="en-US" sz="3200" i="1" dirty="0">
                <a:effectLst/>
                <a:latin typeface="Georgia" panose="02040502050405020303" pitchFamily="18" charset="0"/>
                <a:ea typeface="Georgia" panose="02040502050405020303" pitchFamily="18" charset="0"/>
                <a:cs typeface="Georgia" panose="02040502050405020303" pitchFamily="18" charset="0"/>
              </a:rPr>
              <a:t>rash Data Analysis from April 2020 to July 2022</a:t>
            </a:r>
            <a:endParaRPr lang="en-US" sz="6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By Selamawit Mekonnen</a:t>
            </a:r>
          </a:p>
        </p:txBody>
      </p:sp>
      <p:pic>
        <p:nvPicPr>
          <p:cNvPr id="25" name="Picture 24" descr="A close-up of cars on a road&#10;&#10;Description automatically generated">
            <a:extLst>
              <a:ext uri="{FF2B5EF4-FFF2-40B4-BE49-F238E27FC236}">
                <a16:creationId xmlns:a16="http://schemas.microsoft.com/office/drawing/2014/main" id="{9090635A-4A17-57F3-970F-7C7E408304D1}"/>
              </a:ext>
            </a:extLst>
          </p:cNvPr>
          <p:cNvPicPr>
            <a:picLocks noChangeAspect="1"/>
          </p:cNvPicPr>
          <p:nvPr/>
        </p:nvPicPr>
        <p:blipFill>
          <a:blip r:embed="rId3"/>
          <a:stretch>
            <a:fillRect/>
          </a:stretch>
        </p:blipFill>
        <p:spPr>
          <a:xfrm>
            <a:off x="2343027" y="2057441"/>
            <a:ext cx="8799059" cy="5855374"/>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FF806-7D4C-A56F-1538-B4F21F377D57}"/>
              </a:ext>
            </a:extLst>
          </p:cNvPr>
          <p:cNvSpPr>
            <a:spLocks noGrp="1"/>
          </p:cNvSpPr>
          <p:nvPr>
            <p:ph type="title"/>
          </p:nvPr>
        </p:nvSpPr>
        <p:spPr>
          <a:xfrm>
            <a:off x="3323771" y="1"/>
            <a:ext cx="5704115" cy="1088570"/>
          </a:xfrm>
        </p:spPr>
        <p:txBody>
          <a:bodyPr/>
          <a:lstStyle/>
          <a:p>
            <a:r>
              <a:rPr lang="en-US" sz="4000" b="1" kern="1200" dirty="0">
                <a:solidFill>
                  <a:srgbClr val="0F253E"/>
                </a:solidFill>
                <a:effectLst/>
                <a:latin typeface="Posterama Text Black"/>
                <a:ea typeface="+mj-ea"/>
                <a:cs typeface="+mj-cs"/>
              </a:rPr>
              <a:t>.</a:t>
            </a:r>
            <a:r>
              <a:rPr lang="en-US" sz="4000" dirty="0">
                <a:solidFill>
                  <a:schemeClr val="accent4">
                    <a:lumMod val="50000"/>
                  </a:schemeClr>
                </a:solidFill>
                <a:latin typeface="Amasis MT Pro Black" panose="020F0502020204030204" pitchFamily="18" charset="0"/>
              </a:rPr>
              <a:t> Data questions?</a:t>
            </a:r>
            <a:br>
              <a:rPr lang="en-US" sz="4000" dirty="0">
                <a:solidFill>
                  <a:schemeClr val="accent4">
                    <a:lumMod val="50000"/>
                  </a:schemeClr>
                </a:solidFill>
                <a:latin typeface="Amasis MT Pro Black" panose="020F0502020204030204" pitchFamily="18" charset="0"/>
              </a:rPr>
            </a:br>
            <a:r>
              <a:rPr lang="en-US" sz="16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What are the primary contributing factors to crashes in Virginia</a:t>
            </a:r>
            <a:br>
              <a:rPr lang="en-US" sz="4000" dirty="0">
                <a:solidFill>
                  <a:schemeClr val="accent4">
                    <a:lumMod val="50000"/>
                  </a:schemeClr>
                </a:solidFill>
                <a:latin typeface="Amasis MT Pro Black" panose="020F0502020204030204" pitchFamily="18" charset="0"/>
              </a:rPr>
            </a:br>
            <a:br>
              <a:rPr lang="en-US" sz="4000" dirty="0">
                <a:solidFill>
                  <a:schemeClr val="accent4">
                    <a:lumMod val="50000"/>
                  </a:schemeClr>
                </a:solidFill>
                <a:latin typeface="Amasis MT Pro Black" panose="020F0502020204030204" pitchFamily="18" charset="0"/>
              </a:rPr>
            </a:br>
            <a:br>
              <a:rPr lang="en-US" sz="4000" dirty="0">
                <a:solidFill>
                  <a:schemeClr val="accent4">
                    <a:lumMod val="50000"/>
                  </a:schemeClr>
                </a:solidFill>
                <a:latin typeface="Amasis MT Pro Black" panose="020F0502020204030204" pitchFamily="18" charset="0"/>
              </a:rPr>
            </a:br>
            <a:endParaRPr lang="en-US" sz="4000" dirty="0"/>
          </a:p>
        </p:txBody>
      </p:sp>
    </p:spTree>
    <p:extLst>
      <p:ext uri="{BB962C8B-B14F-4D97-AF65-F5344CB8AC3E}">
        <p14:creationId xmlns:p14="http://schemas.microsoft.com/office/powerpoint/2010/main" val="247807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FF806-7D4C-A56F-1538-B4F21F377D57}"/>
              </a:ext>
            </a:extLst>
          </p:cNvPr>
          <p:cNvSpPr>
            <a:spLocks noGrp="1"/>
          </p:cNvSpPr>
          <p:nvPr>
            <p:ph type="title"/>
          </p:nvPr>
        </p:nvSpPr>
        <p:spPr>
          <a:xfrm>
            <a:off x="6617745" y="745587"/>
            <a:ext cx="4441188" cy="766378"/>
          </a:xfrm>
        </p:spPr>
        <p:txBody>
          <a:bodyPr/>
          <a:lstStyle/>
          <a:p>
            <a:r>
              <a:rPr lang="en-US" sz="4000" b="1" kern="1200" dirty="0">
                <a:solidFill>
                  <a:srgbClr val="0F253E"/>
                </a:solidFill>
                <a:effectLst/>
                <a:latin typeface="Posterama Text Black"/>
                <a:ea typeface="+mj-ea"/>
                <a:cs typeface="+mj-cs"/>
              </a:rPr>
              <a:t>In 1864….</a:t>
            </a:r>
            <a:endParaRPr lang="en-US" sz="4000" dirty="0"/>
          </a:p>
        </p:txBody>
      </p:sp>
      <p:pic>
        <p:nvPicPr>
          <p:cNvPr id="10" name="Picture 9" descr="A graph with a line">
            <a:extLst>
              <a:ext uri="{FF2B5EF4-FFF2-40B4-BE49-F238E27FC236}">
                <a16:creationId xmlns:a16="http://schemas.microsoft.com/office/drawing/2014/main" id="{1A75F985-520B-37D2-34A8-8130F00A8158}"/>
              </a:ext>
            </a:extLst>
          </p:cNvPr>
          <p:cNvPicPr>
            <a:picLocks noChangeAspect="1"/>
          </p:cNvPicPr>
          <p:nvPr/>
        </p:nvPicPr>
        <p:blipFill>
          <a:blip r:embed="rId4"/>
          <a:stretch>
            <a:fillRect/>
          </a:stretch>
        </p:blipFill>
        <p:spPr>
          <a:xfrm>
            <a:off x="4034970" y="145144"/>
            <a:ext cx="8055429" cy="4854445"/>
          </a:xfrm>
          <a:prstGeom prst="rect">
            <a:avLst/>
          </a:prstGeom>
        </p:spPr>
      </p:pic>
    </p:spTree>
    <p:extLst>
      <p:ext uri="{BB962C8B-B14F-4D97-AF65-F5344CB8AC3E}">
        <p14:creationId xmlns:p14="http://schemas.microsoft.com/office/powerpoint/2010/main" val="323089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nvGraphicFramePr>
        <p:xfrm>
          <a:off x="0" y="0"/>
          <a:ext cx="10929257"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653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860801" y="0"/>
            <a:ext cx="4717142" cy="583471"/>
          </a:xfrm>
        </p:spPr>
        <p:txBody>
          <a:bodyPr/>
          <a:lstStyle/>
          <a:p>
            <a:r>
              <a:rPr lang="en-US" dirty="0" err="1">
                <a:solidFill>
                  <a:schemeClr val="accent4">
                    <a:lumMod val="50000"/>
                  </a:schemeClr>
                </a:solidFill>
                <a:latin typeface="Amasis MT Pro Black" panose="020F0502020204030204" pitchFamily="18" charset="0"/>
              </a:rPr>
              <a:t>Recomendation</a:t>
            </a:r>
            <a:endParaRPr lang="en-US" dirty="0">
              <a:solidFill>
                <a:schemeClr val="accent4">
                  <a:lumMod val="50000"/>
                </a:schemeClr>
              </a:solidFill>
              <a:latin typeface="Amasis MT Pro Black" panose="020F0502020204030204" pitchFamily="18" charset="0"/>
            </a:endParaRPr>
          </a:p>
        </p:txBody>
      </p:sp>
      <p:sp>
        <p:nvSpPr>
          <p:cNvPr id="2" name="Rectangle: Rounded Corners 1">
            <a:extLst>
              <a:ext uri="{FF2B5EF4-FFF2-40B4-BE49-F238E27FC236}">
                <a16:creationId xmlns:a16="http://schemas.microsoft.com/office/drawing/2014/main" id="{265507DF-CBE2-5066-0C3E-A0A8C36D2B4B}"/>
              </a:ext>
            </a:extLst>
          </p:cNvPr>
          <p:cNvSpPr/>
          <p:nvPr/>
        </p:nvSpPr>
        <p:spPr>
          <a:xfrm>
            <a:off x="333461" y="1543399"/>
            <a:ext cx="7061252" cy="473113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333461" y="583471"/>
            <a:ext cx="11858538" cy="5425443"/>
          </a:xfrm>
        </p:spPr>
        <p:txBody>
          <a:bodyPr/>
          <a:lstStyle/>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By considering and addressing the factors of relation to Roadway type implement targeted engineering solutions such as signal  upgrades,lanemarkings,and advanced intersection design</a:t>
            </a:r>
          </a:p>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To enhance safety at intersection.</a:t>
            </a:r>
          </a:p>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Introducing traffic calming measures in residential and high crash areas, such as speedbumps, chicanes or narrower lanes.</a:t>
            </a:r>
          </a:p>
          <a:p>
            <a:endPar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Implement stricter speed enforcement measures, such as increased police patrols in high risk areas and the use of speed cameras .</a:t>
            </a:r>
          </a:p>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.Enforce existing laws against distracted driving more rigorously and consider increase penalty for violation.</a:t>
            </a:r>
          </a:p>
          <a:p>
            <a:r>
              <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Partner with cell phone companies and app developers to create technologies that limit the functionality of devices while a vehicle is in motion.</a:t>
            </a:r>
          </a:p>
          <a:p>
            <a:pPr marL="285750" indent="-285750">
              <a:buFont typeface="Arial" panose="020B0604020202020204" pitchFamily="34" charset="0"/>
              <a:buChar char="•"/>
            </a:pPr>
            <a:endParaRPr lang="en-US" sz="2000" b="0" i="0" dirty="0">
              <a:solidFill>
                <a:schemeClr val="accent1">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US" sz="2000" b="0" i="0" dirty="0">
              <a:solidFill>
                <a:schemeClr val="accent1">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altLang="zh-CN" dirty="0"/>
          </a:p>
          <a:p>
            <a:endParaRPr lang="en-US" altLang="zh-CN" dirty="0"/>
          </a:p>
          <a:p>
            <a:endParaRPr lang="en-US" altLang="zh-CN" dirty="0"/>
          </a:p>
          <a:p>
            <a:endParaRPr lang="en-US" altLang="zh-CN" dirty="0"/>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288274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808565" y="4420304"/>
            <a:ext cx="5055698" cy="1325563"/>
          </a:xfrm>
        </p:spPr>
        <p:txBody>
          <a:bodyPr/>
          <a:lstStyle/>
          <a:p>
            <a:r>
              <a:rPr lang="en-US" dirty="0"/>
              <a:t>Thank you!</a:t>
            </a:r>
          </a:p>
        </p:txBody>
      </p:sp>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8499458" y="6093075"/>
            <a:ext cx="2718336" cy="434999"/>
          </a:xfrm>
        </p:spPr>
        <p:txBody>
          <a:bodyPr/>
          <a:lstStyle/>
          <a:p>
            <a:r>
              <a:rPr lang="en-US" dirty="0"/>
              <a:t>Selamawit Mekonnen</a:t>
            </a:r>
          </a:p>
        </p:txBody>
      </p:sp>
      <p:pic>
        <p:nvPicPr>
          <p:cNvPr id="7" name="Picture Placeholder 6" descr="A cemetery with tombstones and trees&#10;&#10;Description automatically generated with medium confidence">
            <a:extLst>
              <a:ext uri="{FF2B5EF4-FFF2-40B4-BE49-F238E27FC236}">
                <a16:creationId xmlns:a16="http://schemas.microsoft.com/office/drawing/2014/main" id="{E8228F1C-1B02-B640-D159-EB5E2FC5B4EE}"/>
              </a:ext>
            </a:extLst>
          </p:cNvPr>
          <p:cNvPicPr>
            <a:picLocks noGrp="1" noChangeAspect="1"/>
          </p:cNvPicPr>
          <p:nvPr>
            <p:ph type="pic" sz="quarter" idx="48"/>
          </p:nvPr>
        </p:nvPicPr>
        <p:blipFill>
          <a:blip r:embed="rId4"/>
          <a:srcRect l="7319" r="7319"/>
          <a:stretch>
            <a:fillRect/>
          </a:stretch>
        </p:blipFill>
        <p:spPr/>
      </p:pic>
      <p:pic>
        <p:nvPicPr>
          <p:cNvPr id="17" name="Picture Placeholder 16" descr="A statue in a cemetery&#10;&#10;Description automatically generated">
            <a:extLst>
              <a:ext uri="{FF2B5EF4-FFF2-40B4-BE49-F238E27FC236}">
                <a16:creationId xmlns:a16="http://schemas.microsoft.com/office/drawing/2014/main" id="{7E99A951-C813-5DD9-F699-1A832EAB342C}"/>
              </a:ext>
            </a:extLst>
          </p:cNvPr>
          <p:cNvPicPr>
            <a:picLocks noGrp="1" noChangeAspect="1"/>
          </p:cNvPicPr>
          <p:nvPr>
            <p:ph type="pic" sz="quarter" idx="49"/>
          </p:nvPr>
        </p:nvPicPr>
        <p:blipFill>
          <a:blip r:embed="rId5"/>
          <a:srcRect t="17039" b="17039"/>
          <a:stretch>
            <a:fillRect/>
          </a:stretch>
        </p:blipFill>
        <p:spPr/>
      </p:pic>
      <p:pic>
        <p:nvPicPr>
          <p:cNvPr id="19" name="Picture Placeholder 191" descr="Abacus with solid fill">
            <a:extLst>
              <a:ext uri="{FF2B5EF4-FFF2-40B4-BE49-F238E27FC236}">
                <a16:creationId xmlns:a16="http://schemas.microsoft.com/office/drawing/2014/main" id="{AC21333F-C546-30F0-92AE-62240E13E2B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182" r="5182"/>
          <a:stretch>
            <a:fillRect/>
          </a:stretch>
        </p:blipFill>
        <p:spPr>
          <a:xfrm>
            <a:off x="5728085" y="1141669"/>
            <a:ext cx="507778" cy="565882"/>
          </a:xfrm>
          <a:prstGeom prst="rect">
            <a:avLst/>
          </a:prstGeom>
        </p:spPr>
      </p:pic>
      <p:sp>
        <p:nvSpPr>
          <p:cNvPr id="20" name="Text Placeholder 8">
            <a:extLst>
              <a:ext uri="{FF2B5EF4-FFF2-40B4-BE49-F238E27FC236}">
                <a16:creationId xmlns:a16="http://schemas.microsoft.com/office/drawing/2014/main" id="{52A5B7B7-2A4C-42F6-1CE6-473B5B0AF025}"/>
              </a:ext>
            </a:extLst>
          </p:cNvPr>
          <p:cNvSpPr txBox="1">
            <a:spLocks/>
          </p:cNvSpPr>
          <p:nvPr/>
        </p:nvSpPr>
        <p:spPr>
          <a:xfrm>
            <a:off x="6265522" y="1025236"/>
            <a:ext cx="5162709" cy="42068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References</a:t>
            </a:r>
            <a:endParaRPr lang="en-US" dirty="0"/>
          </a:p>
        </p:txBody>
      </p:sp>
      <p:pic>
        <p:nvPicPr>
          <p:cNvPr id="21" name="Picture Placeholder 193" descr="Bar graph with upward trend with solid fill">
            <a:extLst>
              <a:ext uri="{FF2B5EF4-FFF2-40B4-BE49-F238E27FC236}">
                <a16:creationId xmlns:a16="http://schemas.microsoft.com/office/drawing/2014/main" id="{4FD5E2C2-F575-48BD-5949-D86E104C551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2661" r="2661"/>
          <a:stretch>
            <a:fillRect/>
          </a:stretch>
        </p:blipFill>
        <p:spPr>
          <a:xfrm>
            <a:off x="5718618" y="3105650"/>
            <a:ext cx="536270" cy="565882"/>
          </a:xfrm>
          <a:prstGeom prst="rect">
            <a:avLst/>
          </a:prstGeom>
        </p:spPr>
      </p:pic>
      <p:sp>
        <p:nvSpPr>
          <p:cNvPr id="22" name="Text Placeholder 10">
            <a:extLst>
              <a:ext uri="{FF2B5EF4-FFF2-40B4-BE49-F238E27FC236}">
                <a16:creationId xmlns:a16="http://schemas.microsoft.com/office/drawing/2014/main" id="{14B87EF0-4091-9906-0C5C-1A894419FED8}"/>
              </a:ext>
            </a:extLst>
          </p:cNvPr>
          <p:cNvSpPr txBox="1">
            <a:spLocks/>
          </p:cNvSpPr>
          <p:nvPr/>
        </p:nvSpPr>
        <p:spPr>
          <a:xfrm>
            <a:off x="6278773" y="2984685"/>
            <a:ext cx="5162709" cy="420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Provided By</a:t>
            </a:r>
          </a:p>
        </p:txBody>
      </p:sp>
      <p:sp>
        <p:nvSpPr>
          <p:cNvPr id="23" name="Text Placeholder 12">
            <a:extLst>
              <a:ext uri="{FF2B5EF4-FFF2-40B4-BE49-F238E27FC236}">
                <a16:creationId xmlns:a16="http://schemas.microsoft.com/office/drawing/2014/main" id="{96624CFF-5923-1787-65FC-4772DA235A13}"/>
              </a:ext>
            </a:extLst>
          </p:cNvPr>
          <p:cNvSpPr txBox="1">
            <a:spLocks/>
          </p:cNvSpPr>
          <p:nvPr/>
        </p:nvSpPr>
        <p:spPr>
          <a:xfrm>
            <a:off x="6265521" y="3419684"/>
            <a:ext cx="5162709" cy="11777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Historical Commission</a:t>
            </a:r>
          </a:p>
          <a:p>
            <a:r>
              <a:rPr lang="en-US" dirty="0"/>
              <a:t>Original Nashville City Cemetery Interment Books </a:t>
            </a:r>
          </a:p>
        </p:txBody>
      </p:sp>
      <p:sp>
        <p:nvSpPr>
          <p:cNvPr id="26" name="Text Placeholder 14">
            <a:extLst>
              <a:ext uri="{FF2B5EF4-FFF2-40B4-BE49-F238E27FC236}">
                <a16:creationId xmlns:a16="http://schemas.microsoft.com/office/drawing/2014/main" id="{9316D0DD-3024-623A-B4B6-962821464E2F}"/>
              </a:ext>
            </a:extLst>
          </p:cNvPr>
          <p:cNvSpPr txBox="1">
            <a:spLocks/>
          </p:cNvSpPr>
          <p:nvPr/>
        </p:nvSpPr>
        <p:spPr>
          <a:xfrm>
            <a:off x="6265521" y="1469069"/>
            <a:ext cx="5162709" cy="150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https://thenashvillecitycemetery.org/tours</a:t>
            </a:r>
            <a:endParaRPr lang="en-US" dirty="0"/>
          </a:p>
        </p:txBody>
      </p:sp>
      <p:pic>
        <p:nvPicPr>
          <p:cNvPr id="31" name="Picture Placeholder 30" descr="A gated entrance to a park&#10;&#10;Description automatically generated">
            <a:extLst>
              <a:ext uri="{FF2B5EF4-FFF2-40B4-BE49-F238E27FC236}">
                <a16:creationId xmlns:a16="http://schemas.microsoft.com/office/drawing/2014/main" id="{2F05FE6E-6FC0-5D7F-DA15-4EEE47F614CB}"/>
              </a:ext>
            </a:extLst>
          </p:cNvPr>
          <p:cNvPicPr>
            <a:picLocks noGrp="1" noChangeAspect="1"/>
          </p:cNvPicPr>
          <p:nvPr>
            <p:ph type="pic" sz="quarter" idx="50"/>
          </p:nvPr>
        </p:nvPicPr>
        <p:blipFill>
          <a:blip r:embed="rId10"/>
          <a:srcRect l="6631" r="6631"/>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F3A0E6-10FE-57A2-0512-C0C63E45A635}"/>
              </a:ext>
            </a:extLst>
          </p:cNvPr>
          <p:cNvSpPr/>
          <p:nvPr/>
        </p:nvSpPr>
        <p:spPr>
          <a:xfrm>
            <a:off x="589382" y="1838380"/>
            <a:ext cx="5348281" cy="4518992"/>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1425" y="735954"/>
            <a:ext cx="5117162" cy="1325563"/>
          </a:xfrm>
        </p:spPr>
        <p:txBody>
          <a:bodyPr/>
          <a:lstStyle/>
          <a:p>
            <a:r>
              <a:rPr lang="en-US" altLang="zh-CN" dirty="0"/>
              <a:t>Introduction</a:t>
            </a:r>
            <a:endParaRPr lang="en-US" dirty="0"/>
          </a:p>
        </p:txBody>
      </p:sp>
      <p:sp>
        <p:nvSpPr>
          <p:cNvPr id="20" name="Text Placeholder 19" descr="A lit candle and a white flower">
            <a:extLst>
              <a:ext uri="{FF2B5EF4-FFF2-40B4-BE49-F238E27FC236}">
                <a16:creationId xmlns:a16="http://schemas.microsoft.com/office/drawing/2014/main" id="{CC0093B1-77CC-1E61-FB22-E136F94EABD2}"/>
              </a:ext>
            </a:extLst>
          </p:cNvPr>
          <p:cNvSpPr>
            <a:spLocks noGrp="1"/>
          </p:cNvSpPr>
          <p:nvPr>
            <p:ph type="body" sz="quarter" idx="28"/>
          </p:nvPr>
        </p:nvSpPr>
        <p:spPr>
          <a:xfrm>
            <a:off x="341424" y="2232591"/>
            <a:ext cx="5592223" cy="389614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a:lstStyle/>
          <a:p>
            <a:pPr marL="342900" indent="-342900">
              <a:buFont typeface="+mj-lt"/>
              <a:buAutoNum type="arabicPeriod"/>
            </a:pPr>
            <a:r>
              <a:rPr lang="en-US"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Nashville city cemetery is the oldest continuously operated public cemetery in Nashville.</a:t>
            </a:r>
          </a:p>
          <a:p>
            <a:pPr marL="342900" indent="-342900">
              <a:buFont typeface="+mj-lt"/>
              <a:buAutoNum type="arabicPeriod"/>
            </a:pPr>
            <a:r>
              <a:rPr lang="en-US"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The city cemetery was listed in the national Register places in 1972 because of its historical and architectural significance</a:t>
            </a:r>
          </a:p>
          <a:p>
            <a:pPr marL="342900" indent="-342900">
              <a:buFont typeface="+mj-lt"/>
              <a:buAutoNum type="arabicPeriod"/>
            </a:pPr>
            <a:r>
              <a:rPr lang="en-US"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rPr>
              <a:t>The city cemetery provides free tours on second Saturday of each month. These covers various aspects of the history buried here and the cemetery’s story.</a:t>
            </a:r>
          </a:p>
          <a:p>
            <a:endParaRPr lang="en-US" dirty="0"/>
          </a:p>
          <a:p>
            <a:pPr marL="342900" indent="-342900">
              <a:buFont typeface="+mj-lt"/>
              <a:buAutoNum type="arabicPeriod"/>
            </a:pPr>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400482"/>
            <a:ext cx="4114800" cy="365125"/>
          </a:xfrm>
        </p:spPr>
        <p:txBody>
          <a:bodyPr/>
          <a:lstStyle/>
          <a:p>
            <a:r>
              <a:rPr lang="en-US" dirty="0"/>
              <a:t>Nashville City Cemetery </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628762" y="6097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pic>
        <p:nvPicPr>
          <p:cNvPr id="15" name="Picture 14" descr="A close up of a sign&#10;&#10;Description automatically generated">
            <a:extLst>
              <a:ext uri="{FF2B5EF4-FFF2-40B4-BE49-F238E27FC236}">
                <a16:creationId xmlns:a16="http://schemas.microsoft.com/office/drawing/2014/main" id="{9CDBFBB4-0DFE-AD87-48AB-34940B9CFACE}"/>
              </a:ext>
            </a:extLst>
          </p:cNvPr>
          <p:cNvPicPr>
            <a:picLocks noChangeAspect="1"/>
          </p:cNvPicPr>
          <p:nvPr/>
        </p:nvPicPr>
        <p:blipFill>
          <a:blip r:embed="rId4"/>
          <a:stretch>
            <a:fillRect/>
          </a:stretch>
        </p:blipFill>
        <p:spPr>
          <a:xfrm>
            <a:off x="7563239" y="0"/>
            <a:ext cx="4628761" cy="2592106"/>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tile tx="0" ty="0" sx="100000" sy="100000" flip="none" algn="tl"/>
        </a:blip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3000" dirty="0"/>
              <a:t>Total Crash count based on Area </a:t>
            </a:r>
            <a:br>
              <a:rPr lang="en-US" sz="3000" dirty="0"/>
            </a:br>
            <a:r>
              <a:rPr lang="en-US" sz="3000" dirty="0"/>
              <a:t>Type and Day vs Night</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343954" y="3619341"/>
            <a:ext cx="3167871" cy="2026085"/>
          </a:xfrm>
        </p:spPr>
        <p:txBody>
          <a:bodyPr/>
          <a:lstStyle/>
          <a:p>
            <a:endParaRPr lang="en-US"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l"/>
            <a:endParaRPr lang="en-US" dirty="0"/>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sz="1510" dirty="0"/>
              <a:t>Almost One Third Of The accidents happen in Urban Area and Day Time.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3</a:t>
            </a:fld>
            <a:endParaRPr lang="en-US" altLang="zh-CN" dirty="0"/>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99597" y="4651228"/>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4" name="Picture 13" descr="A blue and orange pie chart">
            <a:extLst>
              <a:ext uri="{FF2B5EF4-FFF2-40B4-BE49-F238E27FC236}">
                <a16:creationId xmlns:a16="http://schemas.microsoft.com/office/drawing/2014/main" id="{87DC15B4-9129-719D-0223-6CA96EE04814}"/>
              </a:ext>
            </a:extLst>
          </p:cNvPr>
          <p:cNvPicPr>
            <a:picLocks noChangeAspect="1"/>
          </p:cNvPicPr>
          <p:nvPr/>
        </p:nvPicPr>
        <p:blipFill>
          <a:blip r:embed="rId4"/>
          <a:stretch>
            <a:fillRect/>
          </a:stretch>
        </p:blipFill>
        <p:spPr>
          <a:xfrm>
            <a:off x="4715" y="1672001"/>
            <a:ext cx="5839577" cy="4379683"/>
          </a:xfrm>
          <a:prstGeom prst="rect">
            <a:avLst/>
          </a:prstGeom>
        </p:spPr>
      </p:pic>
      <p:pic>
        <p:nvPicPr>
          <p:cNvPr id="18" name="Picture 17" descr="A graph of a crash&#10;&#10;Description automatically generated">
            <a:extLst>
              <a:ext uri="{FF2B5EF4-FFF2-40B4-BE49-F238E27FC236}">
                <a16:creationId xmlns:a16="http://schemas.microsoft.com/office/drawing/2014/main" id="{BCA94C50-F03A-311C-C72C-B8F90A844DEF}"/>
              </a:ext>
            </a:extLst>
          </p:cNvPr>
          <p:cNvPicPr>
            <a:picLocks noChangeAspect="1"/>
          </p:cNvPicPr>
          <p:nvPr/>
        </p:nvPicPr>
        <p:blipFill>
          <a:blip r:embed="rId5"/>
          <a:stretch>
            <a:fillRect/>
          </a:stretch>
        </p:blipFill>
        <p:spPr>
          <a:xfrm>
            <a:off x="5650772" y="1628617"/>
            <a:ext cx="5897422" cy="4423067"/>
          </a:xfrm>
          <a:prstGeom prst="rect">
            <a:avLst/>
          </a:prstGeom>
        </p:spPr>
      </p:pic>
    </p:spTree>
    <p:extLst>
      <p:ext uri="{BB962C8B-B14F-4D97-AF65-F5344CB8AC3E}">
        <p14:creationId xmlns:p14="http://schemas.microsoft.com/office/powerpoint/2010/main" val="210788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1001486" y="1"/>
            <a:ext cx="7765143" cy="529147"/>
          </a:xfrm>
        </p:spPr>
        <p:txBody>
          <a:bodyPr/>
          <a:lstStyle/>
          <a:p>
            <a:r>
              <a:rPr lang="en-US" dirty="0">
                <a:solidFill>
                  <a:schemeClr val="accent4">
                    <a:lumMod val="50000"/>
                  </a:schemeClr>
                </a:solidFill>
                <a:latin typeface="Amasis MT Pro Black" panose="020F0502020204030204" pitchFamily="18" charset="0"/>
              </a:rPr>
              <a:t>Data questions?</a:t>
            </a:r>
          </a:p>
        </p:txBody>
      </p:sp>
      <p:sp>
        <p:nvSpPr>
          <p:cNvPr id="2" name="Rectangle: Rounded Corners 1">
            <a:extLst>
              <a:ext uri="{FF2B5EF4-FFF2-40B4-BE49-F238E27FC236}">
                <a16:creationId xmlns:a16="http://schemas.microsoft.com/office/drawing/2014/main" id="{265507DF-CBE2-5066-0C3E-A0A8C36D2B4B}"/>
              </a:ext>
            </a:extLst>
          </p:cNvPr>
          <p:cNvSpPr/>
          <p:nvPr/>
        </p:nvSpPr>
        <p:spPr>
          <a:xfrm>
            <a:off x="159656" y="2656113"/>
            <a:ext cx="10058401" cy="361841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342900" indent="-342900" algn="ctr">
              <a:buAutoNum type="arabicPeriod"/>
            </a:pPr>
            <a:r>
              <a:rPr lang="en-US"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What are the primary contributing factors to crashes in Virginia?</a:t>
            </a: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r>
              <a:rPr lang="en-US" i="1" dirty="0">
                <a:solidFill>
                  <a:srgbClr val="010101"/>
                </a:solidFill>
                <a:latin typeface="Georgia" panose="02040502050405020303" pitchFamily="18" charset="0"/>
              </a:rPr>
              <a:t>What is the </a:t>
            </a:r>
            <a:r>
              <a:rPr lang="en-US" i="1" dirty="0" err="1">
                <a:solidFill>
                  <a:srgbClr val="010101"/>
                </a:solidFill>
                <a:latin typeface="Georgia" panose="02040502050405020303" pitchFamily="18" charset="0"/>
              </a:rPr>
              <a:t>distbution</a:t>
            </a:r>
            <a:r>
              <a:rPr lang="en-US" i="1" dirty="0">
                <a:solidFill>
                  <a:srgbClr val="010101"/>
                </a:solidFill>
                <a:latin typeface="Georgia" panose="02040502050405020303" pitchFamily="18" charset="0"/>
              </a:rPr>
              <a:t> of fatality rate across Virginia </a:t>
            </a:r>
            <a:r>
              <a:rPr lang="en-US" i="1" dirty="0" err="1">
                <a:solidFill>
                  <a:srgbClr val="010101"/>
                </a:solidFill>
                <a:latin typeface="Georgia" panose="02040502050405020303" pitchFamily="18" charset="0"/>
              </a:rPr>
              <a:t>counties,and</a:t>
            </a:r>
            <a:r>
              <a:rPr lang="en-US" i="1" dirty="0">
                <a:solidFill>
                  <a:srgbClr val="010101"/>
                </a:solidFill>
                <a:latin typeface="Georgia" panose="02040502050405020303" pitchFamily="18" charset="0"/>
              </a:rPr>
              <a:t> which counties </a:t>
            </a:r>
            <a:r>
              <a:rPr lang="en-US" i="1" dirty="0" err="1">
                <a:solidFill>
                  <a:srgbClr val="010101"/>
                </a:solidFill>
                <a:latin typeface="Georgia" panose="02040502050405020303" pitchFamily="18" charset="0"/>
              </a:rPr>
              <a:t>exhibt</a:t>
            </a:r>
            <a:r>
              <a:rPr lang="en-US" i="1" dirty="0">
                <a:solidFill>
                  <a:srgbClr val="010101"/>
                </a:solidFill>
                <a:latin typeface="Georgia" panose="02040502050405020303" pitchFamily="18" charset="0"/>
              </a:rPr>
              <a:t> the highest fatalities rate?</a:t>
            </a:r>
          </a:p>
          <a:p>
            <a:pPr marL="342900" indent="-342900" algn="ctr">
              <a:buAutoNum type="arabicPeriod"/>
            </a:pPr>
            <a:r>
              <a:rPr lang="en-US" sz="1800" b="0" i="0" dirty="0">
                <a:solidFill>
                  <a:srgbClr val="000000"/>
                </a:solidFill>
                <a:effectLst/>
                <a:latin typeface="Helvetica Neue"/>
              </a:rPr>
              <a:t>What are the external  factors to crashes in Virginia, such as alcohol_bike,','distracted','</a:t>
            </a:r>
            <a:r>
              <a:rPr lang="en-US" sz="1800" b="0" i="0" dirty="0" err="1">
                <a:solidFill>
                  <a:srgbClr val="000000"/>
                </a:solidFill>
                <a:effectLst/>
                <a:latin typeface="Helvetica Neue"/>
              </a:rPr>
              <a:t>drowsy,drug</a:t>
            </a:r>
            <a:r>
              <a:rPr lang="en-US" sz="1800" b="0" i="0" dirty="0">
                <a:solidFill>
                  <a:srgbClr val="000000"/>
                </a:solidFill>
                <a:effectLst/>
                <a:latin typeface="Helvetica Neue"/>
              </a:rPr>
              <a:t>,, '</a:t>
            </a:r>
            <a:r>
              <a:rPr lang="en-US" sz="1800" b="0" i="0" dirty="0" err="1">
                <a:solidFill>
                  <a:srgbClr val="000000"/>
                </a:solidFill>
                <a:effectLst/>
                <a:latin typeface="Helvetica Neue"/>
              </a:rPr>
              <a:t>hitrun</a:t>
            </a:r>
            <a:r>
              <a:rPr lang="en-US" sz="1800" b="0" i="0" dirty="0">
                <a:solidFill>
                  <a:srgbClr val="000000"/>
                </a:solidFill>
                <a:effectLst/>
                <a:latin typeface="Helvetica Neue"/>
              </a:rPr>
              <a:t>,'</a:t>
            </a:r>
            <a:r>
              <a:rPr lang="en-US" sz="1800" b="0" i="0" dirty="0" err="1">
                <a:solidFill>
                  <a:srgbClr val="000000"/>
                </a:solidFill>
                <a:effectLst/>
                <a:latin typeface="Helvetica Neue"/>
              </a:rPr>
              <a:t>lgtruck</a:t>
            </a:r>
            <a:r>
              <a:rPr lang="en-US" sz="1800" b="0" i="0" dirty="0">
                <a:solidFill>
                  <a:srgbClr val="000000"/>
                </a:solidFill>
                <a:effectLst/>
                <a:latin typeface="Helvetica Neue"/>
              </a:rPr>
              <a:t>,','</a:t>
            </a:r>
            <a:r>
              <a:rPr lang="en-US" sz="1800" b="0" i="0" dirty="0" err="1">
                <a:solidFill>
                  <a:srgbClr val="000000"/>
                </a:solidFill>
                <a:effectLst/>
                <a:latin typeface="Helvetica Neue"/>
              </a:rPr>
              <a:t>motor,'ped</a:t>
            </a:r>
            <a:r>
              <a:rPr lang="en-US" sz="1800" b="0" i="0" dirty="0">
                <a:solidFill>
                  <a:srgbClr val="000000"/>
                </a:solidFill>
                <a:effectLst/>
                <a:latin typeface="Helvetica Neue"/>
              </a:rPr>
              <a:t>_</a:t>
            </a:r>
            <a:r>
              <a:rPr lang="en-US" sz="1800" b="0" dirty="0">
                <a:solidFill>
                  <a:srgbClr val="000000"/>
                </a:solidFill>
                <a:latin typeface="Helvetica Neue"/>
              </a:rPr>
              <a:t>?</a:t>
            </a:r>
          </a:p>
          <a:p>
            <a:pPr marL="342900" indent="-342900" algn="ctr">
              <a:buFontTx/>
              <a:buAutoNum type="arabicPeriod"/>
            </a:pPr>
            <a:r>
              <a:rPr lang="en-US" sz="1800" i="1"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 How has the frequency and severity of crashes varied over the years?</a:t>
            </a:r>
            <a:endParaRPr lang="en-US" sz="1800" dirty="0">
              <a:effectLst/>
              <a:latin typeface="Calibri" panose="020F0502020204030204" pitchFamily="34" charset="0"/>
              <a:ea typeface="Calibri" panose="020F0502020204030204" pitchFamily="34"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i="1" dirty="0">
              <a:solidFill>
                <a:srgbClr val="010101"/>
              </a:solidFill>
              <a:latin typeface="Georgia" panose="02040502050405020303" pitchFamily="18" charset="0"/>
            </a:endParaRPr>
          </a:p>
          <a:p>
            <a:pPr marL="342900" indent="-342900" algn="ctr">
              <a:buAutoNum type="arabicPeriod"/>
            </a:pP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38629" y="1233714"/>
            <a:ext cx="6464536" cy="4288905"/>
          </a:xfrm>
        </p:spPr>
        <p:txBody>
          <a:bodyPr/>
          <a:lstStyle/>
          <a:p>
            <a:endParaRPr lang="en-US" sz="2000" b="0" i="0" dirty="0">
              <a:solidFill>
                <a:schemeClr val="accent1">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US" altLang="zh-CN" sz="2000" dirty="0">
              <a:solidFill>
                <a:schemeClr val="accent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altLang="zh-CN" dirty="0"/>
          </a:p>
          <a:p>
            <a:endParaRPr lang="en-US" altLang="zh-CN" dirty="0"/>
          </a:p>
          <a:p>
            <a:endParaRPr lang="en-US" altLang="zh-CN" dirty="0"/>
          </a:p>
          <a:p>
            <a:endParaRPr lang="en-US" altLang="zh-CN" dirty="0"/>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tile tx="0" ty="0" sx="100000" sy="100000" flip="none" algn="tl"/>
        </a:blip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3446" y="106286"/>
            <a:ext cx="10515600" cy="132480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What are the primary contributing factors to crashes in Virginia?</a:t>
            </a:r>
            <a:endParaRPr lang="en-US" dirty="0"/>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33446" y="1431091"/>
            <a:ext cx="3478379" cy="4214335"/>
          </a:xfrm>
        </p:spPr>
        <p:txBody>
          <a:bodyPr/>
          <a:lstStyle/>
          <a:p>
            <a:r>
              <a:rPr lang="en-US" sz="1200" b="0"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The factor </a:t>
            </a:r>
            <a:r>
              <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of</a:t>
            </a:r>
            <a:r>
              <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Relation to Roadway  is the primary factor  which include aspects such as the crash occurred at an intersection , non intersection , entrance/Ramp ,Roadway-Mainline and its high-risk areas to contribute </a:t>
            </a:r>
            <a:r>
              <a:rPr lang="en-US" sz="1200" b="0" i="0" u="none" strike="noStrike" baseline="0" dirty="0" err="1">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accidents.and</a:t>
            </a:r>
            <a:r>
              <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the second factor are  </a:t>
            </a:r>
            <a:r>
              <a:rPr lang="en-US" sz="1200" b="0" i="0" u="none" strike="noStrike" baseline="0" dirty="0" err="1">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collision_type</a:t>
            </a:r>
            <a:r>
              <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and third are because of light condition.</a:t>
            </a: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5</a:t>
            </a:fld>
            <a:endParaRPr lang="en-US" altLang="zh-CN" dirty="0"/>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graph showing a crash over an error&#10;&#10;Description automatically generated with medium confidence">
            <a:extLst>
              <a:ext uri="{FF2B5EF4-FFF2-40B4-BE49-F238E27FC236}">
                <a16:creationId xmlns:a16="http://schemas.microsoft.com/office/drawing/2014/main" id="{C4FFEC0B-DC89-2484-C2EA-5AC585D2F409}"/>
              </a:ext>
            </a:extLst>
          </p:cNvPr>
          <p:cNvPicPr>
            <a:picLocks noChangeAspect="1"/>
          </p:cNvPicPr>
          <p:nvPr/>
        </p:nvPicPr>
        <p:blipFill>
          <a:blip r:embed="rId4"/>
          <a:stretch>
            <a:fillRect/>
          </a:stretch>
        </p:blipFill>
        <p:spPr>
          <a:xfrm>
            <a:off x="3619500" y="1212574"/>
            <a:ext cx="8572500" cy="5645426"/>
          </a:xfrm>
          <a:prstGeom prst="rect">
            <a:avLst/>
          </a:prstGeom>
        </p:spPr>
      </p:pic>
    </p:spTree>
    <p:extLst>
      <p:ext uri="{BB962C8B-B14F-4D97-AF65-F5344CB8AC3E}">
        <p14:creationId xmlns:p14="http://schemas.microsoft.com/office/powerpoint/2010/main" val="365333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tile tx="0" ty="0" sx="100000" sy="100000" flip="none" algn="tl"/>
        </a:blip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33446" y="106286"/>
            <a:ext cx="10515600" cy="25883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What are the primary contributing factors to crashes in Virginia?</a:t>
            </a:r>
            <a:endParaRPr lang="en-US" dirty="0"/>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33446" y="1431091"/>
            <a:ext cx="3478379" cy="4214335"/>
          </a:xfrm>
        </p:spPr>
        <p:txBody>
          <a:bodyPr/>
          <a:lstStyle/>
          <a:p>
            <a:r>
              <a:rPr lang="en-US" sz="1200" b="0" i="0" u="none" strike="noStrike"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Among these factors the highest percent of crashes</a:t>
            </a:r>
            <a:r>
              <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is attributed to speeding, followed by distracted driving and hit- and run -</a:t>
            </a:r>
            <a:r>
              <a:rPr lang="en-US" sz="1200" b="0" dirty="0" err="1">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inc</a:t>
            </a:r>
            <a:r>
              <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rPr>
              <a:t> idents. This suggest that drivers driving traveling  at high speeds are are more likely to lose control  or have less time to react to road conditions or action of other drivers, leading to a higher incidence of crashes.Distracted driving,which can include texting, using a phone, adjusting the radio ,or othear activities that take the drivers attention away from the road, it also a significant contributor to accidents.</a:t>
            </a:r>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6</a:t>
            </a:fld>
            <a:endParaRPr lang="en-US" altLang="zh-CN" dirty="0"/>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descr="A graph with different colored bars&#10;&#10;Description automatically generated">
            <a:extLst>
              <a:ext uri="{FF2B5EF4-FFF2-40B4-BE49-F238E27FC236}">
                <a16:creationId xmlns:a16="http://schemas.microsoft.com/office/drawing/2014/main" id="{7F6B2545-E158-3BA7-E604-3750984F6002}"/>
              </a:ext>
            </a:extLst>
          </p:cNvPr>
          <p:cNvPicPr>
            <a:picLocks noChangeAspect="1"/>
          </p:cNvPicPr>
          <p:nvPr/>
        </p:nvPicPr>
        <p:blipFill>
          <a:blip r:embed="rId4"/>
          <a:stretch>
            <a:fillRect/>
          </a:stretch>
        </p:blipFill>
        <p:spPr>
          <a:xfrm>
            <a:off x="3619500" y="338676"/>
            <a:ext cx="9006962" cy="6519324"/>
          </a:xfrm>
          <a:prstGeom prst="rect">
            <a:avLst/>
          </a:prstGeom>
        </p:spPr>
      </p:pic>
    </p:spTree>
    <p:extLst>
      <p:ext uri="{BB962C8B-B14F-4D97-AF65-F5344CB8AC3E}">
        <p14:creationId xmlns:p14="http://schemas.microsoft.com/office/powerpoint/2010/main" val="6375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33446" y="685801"/>
            <a:ext cx="3478379" cy="4959626"/>
          </a:xfrm>
        </p:spPr>
        <p:txBody>
          <a:bodyPr/>
          <a:lstStyle/>
          <a:p>
            <a:r>
              <a:rPr lang="en-US" sz="1200" b="0" i="0">
                <a:solidFill>
                  <a:srgbClr val="001D35"/>
                </a:solidFill>
                <a:effectLst/>
                <a:latin typeface="Google Sans"/>
              </a:rPr>
              <a:t>The NSC also says that</a:t>
            </a:r>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200" b="0" i="0" u="none" strike="noStrike" baseline="0" dirty="0">
              <a:solidFill>
                <a:schemeClr val="accent6">
                  <a:lumMod val="90000"/>
                  <a:lumOff val="1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
        <p:nvSpPr>
          <p:cNvPr id="45" name="Text Placeholder 2">
            <a:extLst>
              <a:ext uri="{FF2B5EF4-FFF2-40B4-BE49-F238E27FC236}">
                <a16:creationId xmlns:a16="http://schemas.microsoft.com/office/drawing/2014/main" id="{35FB1A24-4444-21CE-C4EB-FFE5D0094CC0}"/>
              </a:ext>
            </a:extLst>
          </p:cNvPr>
          <p:cNvSpPr txBox="1">
            <a:spLocks/>
          </p:cNvSpPr>
          <p:nvPr/>
        </p:nvSpPr>
        <p:spPr>
          <a:xfrm>
            <a:off x="4253948" y="5092419"/>
            <a:ext cx="3035583" cy="14004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8" name="Text Placeholder 2">
            <a:extLst>
              <a:ext uri="{FF2B5EF4-FFF2-40B4-BE49-F238E27FC236}">
                <a16:creationId xmlns:a16="http://schemas.microsoft.com/office/drawing/2014/main" id="{8308CA6C-47C5-8918-6AFB-79255B482EB4}"/>
              </a:ext>
            </a:extLst>
          </p:cNvPr>
          <p:cNvSpPr txBox="1">
            <a:spLocks/>
          </p:cNvSpPr>
          <p:nvPr/>
        </p:nvSpPr>
        <p:spPr>
          <a:xfrm>
            <a:off x="8640417" y="3933764"/>
            <a:ext cx="3207627" cy="1324805"/>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i="0" u="none" strike="noStrike" baseline="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itle 3">
            <a:extLst>
              <a:ext uri="{FF2B5EF4-FFF2-40B4-BE49-F238E27FC236}">
                <a16:creationId xmlns:a16="http://schemas.microsoft.com/office/drawing/2014/main" id="{151B5377-E600-CDA0-BDC3-E3AD15D620A8}"/>
              </a:ext>
            </a:extLst>
          </p:cNvPr>
          <p:cNvSpPr>
            <a:spLocks noGrp="1"/>
          </p:cNvSpPr>
          <p:nvPr>
            <p:ph type="title"/>
          </p:nvPr>
        </p:nvSpPr>
        <p:spPr>
          <a:xfrm>
            <a:off x="972483" y="0"/>
            <a:ext cx="10221686" cy="858597"/>
          </a:xfrm>
        </p:spPr>
        <p:txBody>
          <a:bodyPr/>
          <a:lstStyle/>
          <a:p>
            <a:r>
              <a:rPr lang="en-US" sz="1800" i="1"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 How has the frequency and severity of crashes varied over the years?</a:t>
            </a:r>
            <a:br>
              <a:rPr lang="en-US" sz="1800" dirty="0">
                <a:effectLst/>
                <a:latin typeface="Calibri" panose="020F0502020204030204" pitchFamily="34" charset="0"/>
                <a:ea typeface="Calibri" panose="020F0502020204030204" pitchFamily="34" charset="0"/>
              </a:rPr>
            </a:br>
            <a:endParaRPr lang="en-US" dirty="0"/>
          </a:p>
        </p:txBody>
      </p:sp>
      <p:pic>
        <p:nvPicPr>
          <p:cNvPr id="8" name="Picture 7" descr="A graph showing the growth of a stock market&#10;&#10;Description automatically generated">
            <a:extLst>
              <a:ext uri="{FF2B5EF4-FFF2-40B4-BE49-F238E27FC236}">
                <a16:creationId xmlns:a16="http://schemas.microsoft.com/office/drawing/2014/main" id="{9D5325AE-EED0-4C93-FDF9-72388CA43FBB}"/>
              </a:ext>
            </a:extLst>
          </p:cNvPr>
          <p:cNvPicPr>
            <a:picLocks noChangeAspect="1"/>
          </p:cNvPicPr>
          <p:nvPr/>
        </p:nvPicPr>
        <p:blipFill>
          <a:blip r:embed="rId4"/>
          <a:stretch>
            <a:fillRect/>
          </a:stretch>
        </p:blipFill>
        <p:spPr>
          <a:xfrm>
            <a:off x="3511825" y="453571"/>
            <a:ext cx="8680175" cy="5718629"/>
          </a:xfrm>
          <a:prstGeom prst="rect">
            <a:avLst/>
          </a:prstGeom>
        </p:spPr>
      </p:pic>
    </p:spTree>
    <p:extLst>
      <p:ext uri="{BB962C8B-B14F-4D97-AF65-F5344CB8AC3E}">
        <p14:creationId xmlns:p14="http://schemas.microsoft.com/office/powerpoint/2010/main" val="98900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8</a:t>
            </a:fld>
            <a:endParaRPr lang="en-US" altLang="zh-CN" noProof="0" dirty="0"/>
          </a:p>
        </p:txBody>
      </p:sp>
      <p:graphicFrame>
        <p:nvGraphicFramePr>
          <p:cNvPr id="2" name="Chart 1">
            <a:extLst>
              <a:ext uri="{FF2B5EF4-FFF2-40B4-BE49-F238E27FC236}">
                <a16:creationId xmlns:a16="http://schemas.microsoft.com/office/drawing/2014/main" id="{577C3B44-F08C-DF50-FF88-5282B98AE2AA}"/>
              </a:ext>
            </a:extLst>
          </p:cNvPr>
          <p:cNvGraphicFramePr>
            <a:graphicFrameLocks/>
          </p:cNvGraphicFramePr>
          <p:nvPr>
            <p:extLst>
              <p:ext uri="{D42A27DB-BD31-4B8C-83A1-F6EECF244321}">
                <p14:modId xmlns:p14="http://schemas.microsoft.com/office/powerpoint/2010/main" val="1188211865"/>
              </p:ext>
            </p:extLst>
          </p:nvPr>
        </p:nvGraphicFramePr>
        <p:xfrm>
          <a:off x="0" y="0"/>
          <a:ext cx="10929257"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62000"/>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35918" y="180837"/>
            <a:ext cx="10789334" cy="507003"/>
          </a:xfrm>
        </p:spPr>
        <p:txBody>
          <a:bodyPr/>
          <a:lstStyle/>
          <a:p>
            <a:r>
              <a:rPr lang="en-US" sz="1400" b="0" i="0" dirty="0">
                <a:solidFill>
                  <a:srgbClr val="000000"/>
                </a:solidFill>
                <a:effectLst/>
                <a:latin typeface="Helvetica Neue"/>
              </a:rPr>
              <a:t>What are the external  factors to crashes in Virginia, such as alcohol_bike,','distracted','</a:t>
            </a:r>
            <a:r>
              <a:rPr lang="en-US" sz="1400" b="0" i="0" dirty="0" err="1">
                <a:solidFill>
                  <a:srgbClr val="000000"/>
                </a:solidFill>
                <a:effectLst/>
                <a:latin typeface="Helvetica Neue"/>
              </a:rPr>
              <a:t>drowsy,drug</a:t>
            </a:r>
            <a:r>
              <a:rPr lang="en-US" sz="1400" b="0" i="0" dirty="0">
                <a:solidFill>
                  <a:srgbClr val="000000"/>
                </a:solidFill>
                <a:effectLst/>
                <a:latin typeface="Helvetica Neue"/>
              </a:rPr>
              <a:t>,, '</a:t>
            </a:r>
            <a:r>
              <a:rPr lang="en-US" sz="1400" b="0" i="0" dirty="0" err="1">
                <a:solidFill>
                  <a:srgbClr val="000000"/>
                </a:solidFill>
                <a:effectLst/>
                <a:latin typeface="Helvetica Neue"/>
              </a:rPr>
              <a:t>hitrun</a:t>
            </a:r>
            <a:r>
              <a:rPr lang="en-US" sz="1400" b="0" i="0" dirty="0">
                <a:solidFill>
                  <a:srgbClr val="000000"/>
                </a:solidFill>
                <a:effectLst/>
                <a:latin typeface="Helvetica Neue"/>
              </a:rPr>
              <a:t>,'</a:t>
            </a:r>
            <a:r>
              <a:rPr lang="en-US" sz="1400" b="0" i="0" dirty="0" err="1">
                <a:solidFill>
                  <a:srgbClr val="000000"/>
                </a:solidFill>
                <a:effectLst/>
                <a:latin typeface="Helvetica Neue"/>
              </a:rPr>
              <a:t>lgtruck</a:t>
            </a:r>
            <a:r>
              <a:rPr lang="en-US" sz="1400" b="0" i="0" dirty="0">
                <a:solidFill>
                  <a:srgbClr val="000000"/>
                </a:solidFill>
                <a:effectLst/>
                <a:latin typeface="Helvetica Neue"/>
              </a:rPr>
              <a:t>,','motor,'ped_</a:t>
            </a:r>
            <a:r>
              <a:rPr lang="en-US" sz="1400" b="0" dirty="0">
                <a:solidFill>
                  <a:srgbClr val="000000"/>
                </a:solidFill>
                <a:latin typeface="Helvetica Neue"/>
              </a:rPr>
              <a:t>?</a:t>
            </a:r>
            <a:r>
              <a:rPr lang="en-US" sz="1400" b="0" dirty="0" err="1">
                <a:solidFill>
                  <a:srgbClr val="000000"/>
                </a:solidFill>
                <a:latin typeface="Helvetica Neue"/>
              </a:rPr>
              <a:t>tt</a:t>
            </a:r>
            <a:endParaRPr lang="en-US" sz="1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4" name="Table Placeholder 3">
            <a:extLst>
              <a:ext uri="{FF2B5EF4-FFF2-40B4-BE49-F238E27FC236}">
                <a16:creationId xmlns:a16="http://schemas.microsoft.com/office/drawing/2014/main" id="{0446BB1F-A01F-B174-A327-DF89DFAB4858}"/>
              </a:ext>
            </a:extLst>
          </p:cNvPr>
          <p:cNvSpPr>
            <a:spLocks noGrp="1"/>
          </p:cNvSpPr>
          <p:nvPr>
            <p:ph type="tbl" sz="quarter" idx="27"/>
          </p:nvPr>
        </p:nvSpPr>
        <p:spPr>
          <a:xfrm>
            <a:off x="8795657" y="1161142"/>
            <a:ext cx="3373672" cy="5696856"/>
          </a:xfrm>
        </p:spPr>
        <p:txBody>
          <a:bodyPr/>
          <a:lstStyle/>
          <a:p>
            <a:endParaRPr lang="en-US" dirty="0"/>
          </a:p>
        </p:txBody>
      </p:sp>
    </p:spTree>
    <p:extLst>
      <p:ext uri="{BB962C8B-B14F-4D97-AF65-F5344CB8AC3E}">
        <p14:creationId xmlns:p14="http://schemas.microsoft.com/office/powerpoint/2010/main" val="1246021298"/>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621</Words>
  <Application>Microsoft Office PowerPoint</Application>
  <PresentationFormat>Widescreen</PresentationFormat>
  <Paragraphs>115</Paragraphs>
  <Slides>14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等线</vt:lpstr>
      <vt:lpstr>Abadi</vt:lpstr>
      <vt:lpstr>ADLaM Display</vt:lpstr>
      <vt:lpstr>Amasis MT Pro Black</vt:lpstr>
      <vt:lpstr>Arial</vt:lpstr>
      <vt:lpstr>Calibri</vt:lpstr>
      <vt:lpstr>Georgia</vt:lpstr>
      <vt:lpstr>Google Sans</vt:lpstr>
      <vt:lpstr>Helvetica Neue</vt:lpstr>
      <vt:lpstr>Posterama Text Black</vt:lpstr>
      <vt:lpstr>Posterama Text SemiBold</vt:lpstr>
      <vt:lpstr>Custom</vt:lpstr>
      <vt:lpstr> The State of  Virginia  Car Crash Data Analysis from April 2020 to July 2022</vt:lpstr>
      <vt:lpstr>Introduction</vt:lpstr>
      <vt:lpstr>Total Crash count based on Area  Type and Day vs Night</vt:lpstr>
      <vt:lpstr>Data questions?</vt:lpstr>
      <vt:lpstr>What are the primary contributing factors to crashes in Virginia?</vt:lpstr>
      <vt:lpstr>What are the primary contributing factors to crashes in Virginia?</vt:lpstr>
      <vt:lpstr>. How has the frequency and severity of crashes varied over the years? </vt:lpstr>
      <vt:lpstr>PowerPoint Presentation</vt:lpstr>
      <vt:lpstr>What are the external  factors to crashes in Virginia, such as alcohol_bike,','distracted','drowsy,drug,, 'hitrun,'lgtruck,','motor,'ped_?tt</vt:lpstr>
      <vt:lpstr>. Data questions? What are the primary contributing factors to crashes in Virginia   </vt:lpstr>
      <vt:lpstr>In 1864….</vt:lpstr>
      <vt:lpstr>PowerPoint Presentation</vt:lpstr>
      <vt:lpstr>Recomendation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2023-09-14T06:03:51Z</dcterms:created>
  <dcterms:modified xsi:type="dcterms:W3CDTF">2024-02-27T22:28:01Z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